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257" r:id="rId4"/>
    <p:sldId id="411" r:id="rId5"/>
    <p:sldId id="258" r:id="rId6"/>
    <p:sldId id="316" r:id="rId7"/>
    <p:sldId id="355" r:id="rId8"/>
    <p:sldId id="382" r:id="rId9"/>
    <p:sldId id="356" r:id="rId10"/>
    <p:sldId id="412" r:id="rId11"/>
    <p:sldId id="413" r:id="rId12"/>
    <p:sldId id="420" r:id="rId13"/>
    <p:sldId id="415" r:id="rId14"/>
    <p:sldId id="416" r:id="rId15"/>
    <p:sldId id="419" r:id="rId16"/>
    <p:sldId id="414" r:id="rId17"/>
    <p:sldId id="417" r:id="rId18"/>
    <p:sldId id="418" r:id="rId19"/>
    <p:sldId id="421" r:id="rId20"/>
    <p:sldId id="422" r:id="rId21"/>
    <p:sldId id="423" r:id="rId22"/>
    <p:sldId id="424" r:id="rId23"/>
    <p:sldId id="425" r:id="rId24"/>
    <p:sldId id="427" r:id="rId25"/>
    <p:sldId id="428" r:id="rId26"/>
    <p:sldId id="426" r:id="rId27"/>
    <p:sldId id="429" r:id="rId28"/>
    <p:sldId id="430" r:id="rId29"/>
    <p:sldId id="431" r:id="rId30"/>
    <p:sldId id="432" r:id="rId31"/>
    <p:sldId id="433" r:id="rId32"/>
    <p:sldId id="434" r:id="rId33"/>
    <p:sldId id="358" r:id="rId34"/>
    <p:sldId id="317" r:id="rId35"/>
    <p:sldId id="318" r:id="rId36"/>
    <p:sldId id="314" r:id="rId37"/>
  </p:sldIdLst>
  <p:sldSz cx="9144000" cy="6858000" type="screen4x3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3BC1031-48E2-4BF7-BF30-82D833F869B6}">
          <p14:sldIdLst>
            <p14:sldId id="256"/>
          </p14:sldIdLst>
        </p14:section>
        <p14:section name="Теоретическая часть" id="{354D8440-2C83-41A2-8739-CAFEE1C5CEF1}">
          <p14:sldIdLst>
            <p14:sldId id="257"/>
            <p14:sldId id="411"/>
            <p14:sldId id="258"/>
          </p14:sldIdLst>
        </p14:section>
        <p14:section name="Общая структура программы" id="{B6FC6053-9132-4984-91E5-C2F6F2265EB1}">
          <p14:sldIdLst>
            <p14:sldId id="316"/>
            <p14:sldId id="355"/>
            <p14:sldId id="382"/>
            <p14:sldId id="356"/>
            <p14:sldId id="412"/>
          </p14:sldIdLst>
        </p14:section>
        <p14:section name="Вопрос" id="{276905FF-33F8-4050-9C8C-0080F1F14560}">
          <p14:sldIdLst>
            <p14:sldId id="413"/>
            <p14:sldId id="420"/>
          </p14:sldIdLst>
        </p14:section>
        <p14:section name="Ответ" id="{0A6131A0-A6AA-49D3-AA03-D1FA744CFBF2}">
          <p14:sldIdLst>
            <p14:sldId id="415"/>
            <p14:sldId id="416"/>
          </p14:sldIdLst>
        </p14:section>
        <p14:section name="Вопрос" id="{A48B82AB-FCE7-4EC1-B80D-843B62555C11}">
          <p14:sldIdLst>
            <p14:sldId id="419"/>
            <p14:sldId id="414"/>
          </p14:sldIdLst>
        </p14:section>
        <p14:section name="Класс SolarSystem" id="{1A8004B8-6CD1-4D75-AAE3-39D31918FC61}">
          <p14:sldIdLst>
            <p14:sldId id="417"/>
            <p14:sldId id="418"/>
            <p14:sldId id="421"/>
          </p14:sldIdLst>
        </p14:section>
        <p14:section name="Класс Engine" id="{246B0C1F-20BB-450C-A06E-E488517626BA}">
          <p14:sldIdLst>
            <p14:sldId id="422"/>
            <p14:sldId id="423"/>
            <p14:sldId id="424"/>
            <p14:sldId id="425"/>
          </p14:sldIdLst>
        </p14:section>
        <p14:section name="Реализация метода run()" id="{6FCBCA01-1CD0-41C2-BFA0-8316FD996461}">
          <p14:sldIdLst>
            <p14:sldId id="427"/>
            <p14:sldId id="428"/>
            <p14:sldId id="426"/>
          </p14:sldIdLst>
        </p14:section>
        <p14:section name="Реализация функции main()" id="{96EAA69C-B3CA-41E9-AF28-F831CC1F8283}">
          <p14:sldIdLst>
            <p14:sldId id="429"/>
            <p14:sldId id="430"/>
            <p14:sldId id="431"/>
            <p14:sldId id="432"/>
            <p14:sldId id="433"/>
            <p14:sldId id="434"/>
            <p14:sldId id="358"/>
          </p14:sldIdLst>
        </p14:section>
        <p14:section name="Задание" id="{A00DB636-3282-4256-910F-C0E59794FFD3}">
          <p14:sldIdLst>
            <p14:sldId id="317"/>
            <p14:sldId id="318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6" roundtripDataSignature="AMtx7miI276qXmp8U3TG5sJO/KIN3S265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0"/>
    <a:srgbClr val="ED7D31"/>
    <a:srgbClr val="001425"/>
    <a:srgbClr val="F5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9872" autoAdjust="0"/>
  </p:normalViewPr>
  <p:slideViewPr>
    <p:cSldViewPr snapToGrid="0">
      <p:cViewPr varScale="1">
        <p:scale>
          <a:sx n="79" d="100"/>
          <a:sy n="79" d="100"/>
        </p:scale>
        <p:origin x="90" y="6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97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96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281488" y="0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347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1450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5451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5880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7081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4110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90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3369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2641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262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7517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8699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2183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6309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0031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3149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5758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748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457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201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9443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76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57155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657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1548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4643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658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1243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397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9871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3" name="Google Shape;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328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0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1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1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1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1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1" cy="7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/>
          <p:nvPr/>
        </p:nvSpPr>
        <p:spPr>
          <a:xfrm>
            <a:off x="558004" y="3832800"/>
            <a:ext cx="8057871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Симулятор солнечной системы на SFML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3941280" y="2167200"/>
            <a:ext cx="1222920" cy="381240"/>
          </a:xfrm>
          <a:prstGeom prst="rect">
            <a:avLst/>
          </a:prstGeom>
          <a:solidFill>
            <a:srgbClr val="CF2366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9-11 классы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9360" y="566280"/>
            <a:ext cx="1345320" cy="13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/>
          <p:nvPr/>
        </p:nvSpPr>
        <p:spPr>
          <a:xfrm>
            <a:off x="3430080" y="2674440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3296160" y="3391560"/>
            <a:ext cx="25980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Презентация занятия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496590" y="1814354"/>
            <a:ext cx="8112300" cy="8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</a:rPr>
              <a:t>Вопрос</a:t>
            </a:r>
          </a:p>
        </p:txBody>
      </p:sp>
      <p:sp>
        <p:nvSpPr>
          <p:cNvPr id="130" name="Google Shape;130;p2"/>
          <p:cNvSpPr/>
          <p:nvPr/>
        </p:nvSpPr>
        <p:spPr>
          <a:xfrm>
            <a:off x="530790" y="3760980"/>
            <a:ext cx="8112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Симулятор солнечной системы на SFML</a:t>
            </a:r>
          </a:p>
        </p:txBody>
      </p:sp>
    </p:spTree>
    <p:extLst>
      <p:ext uri="{BB962C8B-B14F-4D97-AF65-F5344CB8AC3E}">
        <p14:creationId xmlns:p14="http://schemas.microsoft.com/office/powerpoint/2010/main" val="147876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8556840" y="419040"/>
            <a:ext cx="26424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690125" y="1153800"/>
            <a:ext cx="7553100" cy="40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Вопрос.</a:t>
            </a: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09057-BB02-4071-9FB2-F3D634C93B07}"/>
              </a:ext>
            </a:extLst>
          </p:cNvPr>
          <p:cNvSpPr txBox="1"/>
          <p:nvPr/>
        </p:nvSpPr>
        <p:spPr>
          <a:xfrm>
            <a:off x="736920" y="3010180"/>
            <a:ext cx="7987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Что такое ключевое слово </a:t>
            </a: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this</a:t>
            </a:r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?</a:t>
            </a:r>
          </a:p>
          <a:p>
            <a:pPr algn="ctr"/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Зачем оно используется?</a:t>
            </a: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72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496590" y="1814354"/>
            <a:ext cx="8112300" cy="8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</a:rPr>
              <a:t>Ответ</a:t>
            </a:r>
          </a:p>
        </p:txBody>
      </p:sp>
      <p:sp>
        <p:nvSpPr>
          <p:cNvPr id="130" name="Google Shape;130;p2"/>
          <p:cNvSpPr/>
          <p:nvPr/>
        </p:nvSpPr>
        <p:spPr>
          <a:xfrm>
            <a:off x="530790" y="3760980"/>
            <a:ext cx="8112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Симулятор солнечной системы на SFML</a:t>
            </a:r>
          </a:p>
        </p:txBody>
      </p:sp>
    </p:spTree>
    <p:extLst>
      <p:ext uri="{BB962C8B-B14F-4D97-AF65-F5344CB8AC3E}">
        <p14:creationId xmlns:p14="http://schemas.microsoft.com/office/powerpoint/2010/main" val="93573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8556840" y="419040"/>
            <a:ext cx="26424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7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690125" y="1153800"/>
            <a:ext cx="7553100" cy="40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Ответ.</a:t>
            </a: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D09057-BB02-4071-9FB2-F3D634C93B07}"/>
              </a:ext>
            </a:extLst>
          </p:cNvPr>
          <p:cNvSpPr txBox="1"/>
          <p:nvPr/>
        </p:nvSpPr>
        <p:spPr>
          <a:xfrm>
            <a:off x="736920" y="3010180"/>
            <a:ext cx="7987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70" algn="just"/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Методы каждого объекта имеют доступ к некому волшебному указателю под названием</a:t>
            </a: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this</a:t>
            </a:r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который ссылается на сам объект. Таким образом, любой метод может узнать адрес, образно говоря, дома, в котором он прописан, то есть адрес своего родного объекта.</a:t>
            </a: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1764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496590" y="1814354"/>
            <a:ext cx="8112300" cy="8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</a:rPr>
              <a:t>Вопрос</a:t>
            </a:r>
          </a:p>
        </p:txBody>
      </p:sp>
      <p:sp>
        <p:nvSpPr>
          <p:cNvPr id="130" name="Google Shape;130;p2"/>
          <p:cNvSpPr/>
          <p:nvPr/>
        </p:nvSpPr>
        <p:spPr>
          <a:xfrm>
            <a:off x="530790" y="3760980"/>
            <a:ext cx="8112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Симулятор солнечной системы на SFML</a:t>
            </a:r>
          </a:p>
        </p:txBody>
      </p:sp>
    </p:spTree>
    <p:extLst>
      <p:ext uri="{BB962C8B-B14F-4D97-AF65-F5344CB8AC3E}">
        <p14:creationId xmlns:p14="http://schemas.microsoft.com/office/powerpoint/2010/main" val="97167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8556840" y="419040"/>
            <a:ext cx="26424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8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690125" y="1153800"/>
            <a:ext cx="7553100" cy="40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Вопрос.</a:t>
            </a: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09057-BB02-4071-9FB2-F3D634C93B07}"/>
              </a:ext>
            </a:extLst>
          </p:cNvPr>
          <p:cNvSpPr txBox="1"/>
          <p:nvPr/>
        </p:nvSpPr>
        <p:spPr>
          <a:xfrm>
            <a:off x="736920" y="3010180"/>
            <a:ext cx="7987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Подумайте, какие ещё методы можно добавить в класс </a:t>
            </a:r>
            <a:r>
              <a:rPr lang="en-US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Planet</a:t>
            </a: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?</a:t>
            </a:r>
          </a:p>
          <a:p>
            <a:pPr algn="ctr"/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Какие методы будут полезными, а какие излишними?</a:t>
            </a:r>
          </a:p>
        </p:txBody>
      </p:sp>
    </p:spTree>
    <p:extLst>
      <p:ext uri="{BB962C8B-B14F-4D97-AF65-F5344CB8AC3E}">
        <p14:creationId xmlns:p14="http://schemas.microsoft.com/office/powerpoint/2010/main" val="66431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970380" y="1814355"/>
            <a:ext cx="7233120" cy="4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</a:rPr>
              <a:t>Класс </a:t>
            </a:r>
            <a:r>
              <a:rPr lang="en-US" sz="4000" dirty="0">
                <a:solidFill>
                  <a:schemeClr val="dk1"/>
                </a:solidFill>
              </a:rPr>
              <a:t>SolarSystem</a:t>
            </a:r>
            <a:endParaRPr lang="ru-RU" sz="4000" dirty="0">
              <a:solidFill>
                <a:schemeClr val="dk1"/>
              </a:solidFill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530790" y="3760980"/>
            <a:ext cx="8112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Симулятор солнечной системы на SFML</a:t>
            </a:r>
          </a:p>
        </p:txBody>
      </p:sp>
    </p:spTree>
    <p:extLst>
      <p:ext uri="{BB962C8B-B14F-4D97-AF65-F5344CB8AC3E}">
        <p14:creationId xmlns:p14="http://schemas.microsoft.com/office/powerpoint/2010/main" val="4103313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8556840" y="419040"/>
            <a:ext cx="26424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Класс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SolarSystem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3B2E01-E6CE-497F-BD22-CC840A2B61DD}"/>
              </a:ext>
            </a:extLst>
          </p:cNvPr>
          <p:cNvSpPr txBox="1"/>
          <p:nvPr/>
        </p:nvSpPr>
        <p:spPr>
          <a:xfrm>
            <a:off x="736920" y="2142460"/>
            <a:ext cx="457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once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Planet.h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&lt;vector&gt;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SolarSystem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SolarSystem()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SolarSystem(std::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addPlanet(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~SolarSystem();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Engine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planets;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4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10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Класс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SolarSystem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FDCCF-93E5-42E6-BEC9-CD38BA3EA8F7}"/>
              </a:ext>
            </a:extLst>
          </p:cNvPr>
          <p:cNvSpPr txBox="1"/>
          <p:nvPr/>
        </p:nvSpPr>
        <p:spPr>
          <a:xfrm>
            <a:off x="1730387" y="1982450"/>
            <a:ext cx="578222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"SolarSystem.h"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::SolarSystem(std::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planets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-&gt;planets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planets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::addPlanet(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planets.push_back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::~SolarSystem() 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planets.clear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97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970380" y="1814355"/>
            <a:ext cx="7233120" cy="4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</a:rPr>
              <a:t>Класс </a:t>
            </a:r>
            <a:r>
              <a:rPr lang="en-US" sz="4000" dirty="0">
                <a:solidFill>
                  <a:schemeClr val="dk1"/>
                </a:solidFill>
              </a:rPr>
              <a:t>Engine</a:t>
            </a:r>
            <a:endParaRPr lang="ru-RU" sz="4000" dirty="0">
              <a:solidFill>
                <a:schemeClr val="dk1"/>
              </a:solidFill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530790" y="3760980"/>
            <a:ext cx="8112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Симулятор солнечной системы на SFML</a:t>
            </a:r>
          </a:p>
        </p:txBody>
      </p:sp>
    </p:spTree>
    <p:extLst>
      <p:ext uri="{BB962C8B-B14F-4D97-AF65-F5344CB8AC3E}">
        <p14:creationId xmlns:p14="http://schemas.microsoft.com/office/powerpoint/2010/main" val="366832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970380" y="1814355"/>
            <a:ext cx="7233120" cy="4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Теоретическая часть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599568" y="3533460"/>
            <a:ext cx="7974744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Симулятор солнечной системы на SFML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Класс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Engine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11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46B13-D2AB-4607-B257-6970CAE180C0}"/>
              </a:ext>
            </a:extLst>
          </p:cNvPr>
          <p:cNvSpPr txBox="1"/>
          <p:nvPr/>
        </p:nvSpPr>
        <p:spPr>
          <a:xfrm>
            <a:off x="1806567" y="1582224"/>
            <a:ext cx="5320215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once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"SolarSystem.h"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Engine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Engine(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run();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setSolarSystem(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~Engine();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gameZoom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1.02f;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sf::Clock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deltaClock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sf::Time dt;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sf::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ContextSettings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settings;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sf::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RenderWindow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*window;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sf::View *view;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sf::Event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55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Класс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Engine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D113B-98B3-4C6E-B1BF-03C385CA5738}"/>
              </a:ext>
            </a:extLst>
          </p:cNvPr>
          <p:cNvSpPr txBox="1"/>
          <p:nvPr/>
        </p:nvSpPr>
        <p:spPr>
          <a:xfrm>
            <a:off x="1582020" y="5293581"/>
            <a:ext cx="3712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/>
              <a:t>* Форматирование конструктора изменено для удобочитаемости.</a:t>
            </a:r>
            <a:endParaRPr lang="en-US" sz="900" dirty="0"/>
          </a:p>
        </p:txBody>
      </p:sp>
      <p:sp>
        <p:nvSpPr>
          <p:cNvPr id="16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12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250746-7312-4001-BCAA-086FF06B25DC}"/>
              </a:ext>
            </a:extLst>
          </p:cNvPr>
          <p:cNvSpPr txBox="1"/>
          <p:nvPr/>
        </p:nvSpPr>
        <p:spPr>
          <a:xfrm>
            <a:off x="821569" y="2368892"/>
            <a:ext cx="750086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Engine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::Engine(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width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height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window_name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settings.antialiasingLevel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8;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view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sf::View(sf::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FloatRect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(0, 0,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width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 2,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height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 2));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window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sf::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RenderWindow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sf::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VideoMode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width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height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window_name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sf::Style::Fullscreen,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settings);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view-&gt;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setCenter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width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/ 2,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height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/ 2);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view-&gt;zoom(-100);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window-&gt;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setView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(*view);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9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Класс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Engine</a:t>
            </a:r>
            <a:r>
              <a:rPr lang="ru-RU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13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56112E-35BC-4262-A120-6CC7ADF9AB23}"/>
              </a:ext>
            </a:extLst>
          </p:cNvPr>
          <p:cNvSpPr txBox="1"/>
          <p:nvPr/>
        </p:nvSpPr>
        <p:spPr>
          <a:xfrm>
            <a:off x="1679025" y="2740409"/>
            <a:ext cx="5575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Engine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::setSolarSystem(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Engine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::~Engine()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window;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view;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65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970380" y="1814355"/>
            <a:ext cx="7233120" cy="4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</a:rPr>
              <a:t>Реализация метода </a:t>
            </a:r>
            <a:r>
              <a:rPr lang="en-US" sz="4000" dirty="0">
                <a:solidFill>
                  <a:schemeClr val="dk1"/>
                </a:solidFill>
              </a:rPr>
              <a:t>run</a:t>
            </a:r>
            <a:r>
              <a:rPr lang="ru-RU" sz="4000" dirty="0">
                <a:solidFill>
                  <a:schemeClr val="dk1"/>
                </a:solidFill>
              </a:rPr>
              <a:t>()</a:t>
            </a:r>
            <a:endParaRPr lang="en-US" sz="4000" dirty="0">
              <a:solidFill>
                <a:schemeClr val="dk1"/>
              </a:solidFill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530790" y="3760980"/>
            <a:ext cx="8112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Симулятор солнечной системы на SFML</a:t>
            </a:r>
          </a:p>
        </p:txBody>
      </p:sp>
    </p:spTree>
    <p:extLst>
      <p:ext uri="{BB962C8B-B14F-4D97-AF65-F5344CB8AC3E}">
        <p14:creationId xmlns:p14="http://schemas.microsoft.com/office/powerpoint/2010/main" val="1578677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Реализация метода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run()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84DF2E-E10B-490A-9986-4D08858DA26B}"/>
                  </a:ext>
                </a:extLst>
              </p:cNvPr>
              <p:cNvSpPr txBox="1"/>
              <p:nvPr/>
            </p:nvSpPr>
            <p:spPr>
              <a:xfrm>
                <a:off x="2959100" y="2950920"/>
                <a:ext cx="3225800" cy="956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sz="20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ρ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ρ</m:t>
                          </m:r>
                          <m: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84DF2E-E10B-490A-9986-4D08858DA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100" y="2950920"/>
                <a:ext cx="3225800" cy="9561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14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41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453B6F-DDC0-4A6D-8399-B2DC2D33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72200"/>
            <a:ext cx="9140400" cy="10215741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D9BBCB3-C7E6-457F-A64F-20B8CA08F705}"/>
              </a:ext>
            </a:extLst>
          </p:cNvPr>
          <p:cNvSpPr/>
          <p:nvPr/>
        </p:nvSpPr>
        <p:spPr>
          <a:xfrm>
            <a:off x="-609600" y="6172200"/>
            <a:ext cx="10134600" cy="1469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FE9632-1920-4152-95B1-3A8FE2C4A367}"/>
              </a:ext>
            </a:extLst>
          </p:cNvPr>
          <p:cNvSpPr/>
          <p:nvPr/>
        </p:nvSpPr>
        <p:spPr>
          <a:xfrm>
            <a:off x="-609600" y="-190499"/>
            <a:ext cx="10134600" cy="1971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Google Shape;13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Реализация метода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run()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15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062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61737 L 3.61111E-6 0.00023 " pathEditMode="relative" rAng="0" ptsTypes="AA">
                                      <p:cBhvr>
                                        <p:cTn id="6" dur="3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1.24167 L 0.00017 -0.61737 " pathEditMode="relative" rAng="0" ptsTypes="AA">
                                      <p:cBhvr>
                                        <p:cTn id="10" dur="3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1.49908 L 0.00017 -1.24167 " pathEditMode="relative" rAng="0" ptsTypes="AA">
                                      <p:cBhvr>
                                        <p:cTn id="14" dur="3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970380" y="1814355"/>
            <a:ext cx="7233120" cy="4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</a:rPr>
              <a:t>Реализация функции </a:t>
            </a:r>
            <a:r>
              <a:rPr lang="en-US" sz="4000" dirty="0">
                <a:solidFill>
                  <a:schemeClr val="dk1"/>
                </a:solidFill>
              </a:rPr>
              <a:t>main()</a:t>
            </a:r>
            <a:endParaRPr lang="ru-RU" sz="4000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</a:rPr>
              <a:t>Основной файл</a:t>
            </a:r>
          </a:p>
        </p:txBody>
      </p:sp>
      <p:sp>
        <p:nvSpPr>
          <p:cNvPr id="130" name="Google Shape;130;p2"/>
          <p:cNvSpPr/>
          <p:nvPr/>
        </p:nvSpPr>
        <p:spPr>
          <a:xfrm>
            <a:off x="530790" y="3760980"/>
            <a:ext cx="8112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Симулятор солнечной системы на SFML</a:t>
            </a:r>
          </a:p>
        </p:txBody>
      </p:sp>
    </p:spTree>
    <p:extLst>
      <p:ext uri="{BB962C8B-B14F-4D97-AF65-F5344CB8AC3E}">
        <p14:creationId xmlns:p14="http://schemas.microsoft.com/office/powerpoint/2010/main" val="1254303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Реализация функции </a:t>
            </a:r>
            <a:r>
              <a:rPr lang="ru-RU" sz="2000" b="1" dirty="0" err="1"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(). Основной файл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16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C524A-7EE8-4CAC-A0EB-D2EA15D4AF24}"/>
              </a:ext>
            </a:extLst>
          </p:cNvPr>
          <p:cNvSpPr txBox="1"/>
          <p:nvPr/>
        </p:nvSpPr>
        <p:spPr>
          <a:xfrm>
            <a:off x="3429000" y="2654300"/>
            <a:ext cx="228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SUN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1000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MERCURY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VENUS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150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EARTH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300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MARS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270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JUPITER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700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SATURN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700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URANUS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900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NEPTUNE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900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PLUTO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19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Реализация функции </a:t>
            </a:r>
            <a:r>
              <a:rPr lang="ru-RU" sz="2000" b="1" dirty="0" err="1"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(). Основной файл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17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142F03-F34C-4860-A3EE-A953ACACDA31}"/>
              </a:ext>
            </a:extLst>
          </p:cNvPr>
          <p:cNvSpPr txBox="1"/>
          <p:nvPr/>
        </p:nvSpPr>
        <p:spPr>
          <a:xfrm>
            <a:off x="1840220" y="2481479"/>
            <a:ext cx="52529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screen_size_w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1920;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screen_size_h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1080;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screen_size_w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/ 2;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screen_size_h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/ 2;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B135B5-E811-4421-A40D-C20CFEA9CFEF}"/>
              </a:ext>
            </a:extLst>
          </p:cNvPr>
          <p:cNvSpPr txBox="1"/>
          <p:nvPr/>
        </p:nvSpPr>
        <p:spPr>
          <a:xfrm>
            <a:off x="868284" y="4304142"/>
            <a:ext cx="7412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Engine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engine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Engine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screen_size_w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screen_size_h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"SolarSystem"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solarSystem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D9F0D-6C49-40F7-85B6-BA33BCD27518}"/>
              </a:ext>
            </a:extLst>
          </p:cNvPr>
          <p:cNvSpPr txBox="1"/>
          <p:nvPr/>
        </p:nvSpPr>
        <p:spPr>
          <a:xfrm>
            <a:off x="3611012" y="5480474"/>
            <a:ext cx="17113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engine;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95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Реализация функции </a:t>
            </a:r>
            <a:r>
              <a:rPr lang="ru-RU" sz="2000" b="1" dirty="0" err="1"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(). Основной файл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9031C-BA0B-4B13-90A6-6C981DCC901E}"/>
              </a:ext>
            </a:extLst>
          </p:cNvPr>
          <p:cNvSpPr txBox="1"/>
          <p:nvPr/>
        </p:nvSpPr>
        <p:spPr>
          <a:xfrm>
            <a:off x="736920" y="1623700"/>
            <a:ext cx="808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Проинициализировать объекты </a:t>
            </a: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Planet</a:t>
            </a:r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лучше всего следующими значениями:</a:t>
            </a:r>
          </a:p>
        </p:txBody>
      </p:sp>
      <p:sp>
        <p:nvSpPr>
          <p:cNvPr id="15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18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78249F-E142-43E9-938B-89196F571B54}"/>
              </a:ext>
            </a:extLst>
          </p:cNvPr>
          <p:cNvSpPr txBox="1"/>
          <p:nvPr/>
        </p:nvSpPr>
        <p:spPr>
          <a:xfrm>
            <a:off x="1248400" y="2034515"/>
            <a:ext cx="70612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sun(sf::Vector2f(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0, 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400" dirty="0">
                <a:solidFill>
                  <a:srgbClr val="6F008A"/>
                </a:solidFill>
                <a:latin typeface="Consolas" panose="020B0609020204030204" pitchFamily="49" charset="0"/>
              </a:rPr>
              <a:t>SUN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"assets/planet_textures/sun.png"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mercury (sf::Vector2f(screen_center_w,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1700,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MERCURY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2.5,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"assets/planet_textures/mercury.png"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venus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(sf::Vector2f(screen_center_w,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10600, 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400" dirty="0">
                <a:solidFill>
                  <a:srgbClr val="6F008A"/>
                </a:solidFill>
                <a:latin typeface="Consolas" panose="020B0609020204030204" pitchFamily="49" charset="0"/>
              </a:rPr>
              <a:t>VENUS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 1.25,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"assets/planet_textures/venus.png"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(sf::Vector2f(screen_center_w,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15500,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EARTH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0.7,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"assets/planet_textures/earth.png"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mars(sf::Vector2f(screen_center_w,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22500, 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400" dirty="0">
                <a:solidFill>
                  <a:srgbClr val="6F008A"/>
                </a:solidFill>
                <a:latin typeface="Consolas" panose="020B0609020204030204" pitchFamily="49" charset="0"/>
              </a:rPr>
              <a:t>MARS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 1,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"assets/planet_textures/mars.png"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jupiter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(sf::Vector2f(screen_center_w,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25500,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JUPITER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0.5,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"assets/planet_textures/jupiter.png"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(sf::Vector2f(screen_center_w,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30500,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SATURN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0.7,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"assets/planet_textures/saturn.png"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uranus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(sf::Vector2f(screen_center_w,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40500,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URANUS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0.3,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"assets/planet_textures/uranus.png"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neptune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(sf::Vector2f(screen_center_w,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47000,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NEPTUNE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0.2,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"assets/planet_textures/neptune.png"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pluto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(sf::Vector2f(screen_center_w,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screen_center_h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90000, 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400" dirty="0">
                <a:solidFill>
                  <a:srgbClr val="6F008A"/>
                </a:solidFill>
                <a:latin typeface="Consolas" panose="020B0609020204030204" pitchFamily="49" charset="0"/>
              </a:rPr>
              <a:t>PLUTO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 0.1,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"assets/planet_textures/pluto.png"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8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970380" y="1814355"/>
            <a:ext cx="7233120" cy="4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UML-</a:t>
            </a:r>
            <a:r>
              <a:rPr lang="ru-RU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диаграмма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</a:rPr>
              <a:t>классов</a:t>
            </a:r>
            <a:endParaRPr sz="4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599568" y="3533460"/>
            <a:ext cx="7974744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Симулятор солнечной системы на SFML</a:t>
            </a:r>
          </a:p>
        </p:txBody>
      </p:sp>
    </p:spTree>
    <p:extLst>
      <p:ext uri="{BB962C8B-B14F-4D97-AF65-F5344CB8AC3E}">
        <p14:creationId xmlns:p14="http://schemas.microsoft.com/office/powerpoint/2010/main" val="1218960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Реализация функции </a:t>
            </a:r>
            <a:r>
              <a:rPr lang="ru-RU" sz="2000" b="1" dirty="0" err="1"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(). Основной файл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19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5E4752-EEB5-4E25-9BBB-7634BCAC3E6C}"/>
              </a:ext>
            </a:extLst>
          </p:cNvPr>
          <p:cNvSpPr txBox="1"/>
          <p:nvPr/>
        </p:nvSpPr>
        <p:spPr>
          <a:xfrm>
            <a:off x="2914118" y="2654300"/>
            <a:ext cx="33157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solarSystem.addPlanet(sun);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solarSystem.addPlanet(mercury);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solarSystem.addPlanet(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venus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solarSystem.addPlanet(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eath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solarSystem.addPlanet(mars);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solarSystem.addPlanet(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jupiter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solarSystem.addPlanet(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saturn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solarSystem.addPlanet(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uranus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solarSystem.addPlanet(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neptune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solarSystem.addPlanet(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pluto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80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Реализация функции </a:t>
            </a:r>
            <a:r>
              <a:rPr lang="ru-RU" sz="2000" b="1" dirty="0" err="1"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(). Основной файл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A0D627-E9AF-47ED-A57E-CE7D236BECF5}"/>
              </a:ext>
            </a:extLst>
          </p:cNvPr>
          <p:cNvSpPr txBox="1"/>
          <p:nvPr/>
        </p:nvSpPr>
        <p:spPr>
          <a:xfrm>
            <a:off x="2703237" y="2716860"/>
            <a:ext cx="3737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engine-&gt;setSolarSystem(solarSystem);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9F253D-DBC5-4C52-8323-8013A411F479}"/>
              </a:ext>
            </a:extLst>
          </p:cNvPr>
          <p:cNvSpPr txBox="1"/>
          <p:nvPr/>
        </p:nvSpPr>
        <p:spPr>
          <a:xfrm>
            <a:off x="3784599" y="3833364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engine-&gt;run();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6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Запись экрана (11-11-2022 5-37-38 PM)">
            <a:hlinkClick r:id="" action="ppaction://media"/>
            <a:extLst>
              <a:ext uri="{FF2B5EF4-FFF2-40B4-BE49-F238E27FC236}">
                <a16:creationId xmlns:a16="http://schemas.microsoft.com/office/drawing/2014/main" id="{EA424F50-AA40-4F98-A41D-E6ADD00EC9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5300" y="1459500"/>
            <a:ext cx="9274600" cy="52169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E279B9-9C77-466B-ACF7-0614914A3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0146" y="-254000"/>
            <a:ext cx="9624291" cy="21957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3A812AE-57D1-401C-829B-1E1FCE96D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0147" y="5947781"/>
            <a:ext cx="9624291" cy="156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7">
            <a:alphaModFix/>
          </a:blip>
          <a:srcRect r="73157"/>
          <a:stretch/>
        </p:blipFill>
        <p:spPr>
          <a:xfrm>
            <a:off x="736920" y="422280"/>
            <a:ext cx="453705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8493760" y="419040"/>
            <a:ext cx="37592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51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970380" y="1814355"/>
            <a:ext cx="7233120" cy="4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Задание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622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Задание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ru-RU" sz="2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69031C-BA0B-4B13-90A6-6C981DCC901E}"/>
              </a:ext>
            </a:extLst>
          </p:cNvPr>
          <p:cNvSpPr txBox="1"/>
          <p:nvPr/>
        </p:nvSpPr>
        <p:spPr>
          <a:xfrm>
            <a:off x="522365" y="3131120"/>
            <a:ext cx="8130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buSzPts val="1800"/>
              <a:buFont typeface="+mj-lt"/>
              <a:buAutoNum type="arabicParenR"/>
            </a:pPr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Измените характеристики некоторых планет.</a:t>
            </a:r>
          </a:p>
          <a:p>
            <a:pPr marL="342900" lvl="0" indent="-342900" algn="ctr">
              <a:buSzPts val="1800"/>
              <a:buFont typeface="+mj-lt"/>
              <a:buAutoNum type="arabicParenR"/>
            </a:pPr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Измените порядок планет на обратный.</a:t>
            </a: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Google Shape;136;p32"/>
          <p:cNvSpPr/>
          <p:nvPr/>
        </p:nvSpPr>
        <p:spPr>
          <a:xfrm>
            <a:off x="8493760" y="419040"/>
            <a:ext cx="35780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3076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"/>
          <p:cNvSpPr/>
          <p:nvPr/>
        </p:nvSpPr>
        <p:spPr>
          <a:xfrm>
            <a:off x="970380" y="2761356"/>
            <a:ext cx="7233120" cy="66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sz="4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2272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8556840" y="419040"/>
            <a:ext cx="26424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1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UML-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диаграмма классов.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ru-RU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7C3C81-78E7-48B4-BB22-88358F850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4804"/>
            <a:ext cx="9140400" cy="46197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9680" y="5519160"/>
            <a:ext cx="1514520" cy="72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"/>
          <p:cNvSpPr/>
          <p:nvPr/>
        </p:nvSpPr>
        <p:spPr>
          <a:xfrm>
            <a:off x="3387420" y="531315"/>
            <a:ext cx="2330640" cy="6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Программирование на C++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3391560" y="4778640"/>
            <a:ext cx="2330640" cy="3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занятие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941280" y="6452280"/>
            <a:ext cx="1222920" cy="2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endParaRPr lang="ru-RU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970380" y="1814355"/>
            <a:ext cx="7233120" cy="4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 sz="4000" dirty="0">
                <a:solidFill>
                  <a:schemeClr val="dk1"/>
                </a:solidFill>
              </a:rPr>
              <a:t>Класс </a:t>
            </a:r>
            <a:r>
              <a:rPr lang="en-US" sz="4000" dirty="0">
                <a:solidFill>
                  <a:schemeClr val="dk1"/>
                </a:solidFill>
              </a:rPr>
              <a:t>Planet</a:t>
            </a:r>
            <a:endParaRPr lang="ru-RU" sz="4000" dirty="0">
              <a:solidFill>
                <a:schemeClr val="dk1"/>
              </a:solidFill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530790" y="3760980"/>
            <a:ext cx="8112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Симулятор солнечной системы на SFML</a:t>
            </a:r>
          </a:p>
        </p:txBody>
      </p:sp>
    </p:spTree>
    <p:extLst>
      <p:ext uri="{BB962C8B-B14F-4D97-AF65-F5344CB8AC3E}">
        <p14:creationId xmlns:p14="http://schemas.microsoft.com/office/powerpoint/2010/main" val="230901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8556840" y="419040"/>
            <a:ext cx="26424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Класс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Planet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9031C-BA0B-4B13-90A6-6C981DCC901E}"/>
              </a:ext>
            </a:extLst>
          </p:cNvPr>
          <p:cNvSpPr txBox="1"/>
          <p:nvPr/>
        </p:nvSpPr>
        <p:spPr>
          <a:xfrm>
            <a:off x="736920" y="1781400"/>
            <a:ext cx="808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Сначала нам понадобится класс </a:t>
            </a: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Planet </a:t>
            </a:r>
            <a:r>
              <a:rPr lang="ru-RU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для хранения «планеты».</a:t>
            </a: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C0CD5-1B6F-43C4-B671-77DC82C14023}"/>
              </a:ext>
            </a:extLst>
          </p:cNvPr>
          <p:cNvSpPr txBox="1"/>
          <p:nvPr/>
        </p:nvSpPr>
        <p:spPr>
          <a:xfrm>
            <a:off x="736920" y="2142460"/>
            <a:ext cx="695952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once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&lt;SFML/Graphics.hpp&gt;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&lt;iostream&gt;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&lt;string&gt;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sf::CircleShape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(sf::Vector2f,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std::string);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setAngularVelocity(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Engine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sf::Texture texture;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sf::Vector2f centerOrbitPosition;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orbitRadius = 0.0f;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angularVelocity = 0.0f;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currentAngle = 0.0f;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70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8556840" y="419040"/>
            <a:ext cx="26424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3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690125" y="1153800"/>
            <a:ext cx="75531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Класс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Planet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7FE490-81C1-4ECB-AED1-05252902ECC8}"/>
              </a:ext>
            </a:extLst>
          </p:cNvPr>
          <p:cNvSpPr txBox="1"/>
          <p:nvPr/>
        </p:nvSpPr>
        <p:spPr>
          <a:xfrm>
            <a:off x="734406" y="234652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sf::CircleShape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682137-5910-436C-B3DC-26C0D85EAC7A}"/>
              </a:ext>
            </a:extLst>
          </p:cNvPr>
          <p:cNvSpPr txBox="1"/>
          <p:nvPr/>
        </p:nvSpPr>
        <p:spPr>
          <a:xfrm>
            <a:off x="734406" y="4203701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friend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Engine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sf::Texture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sf::Vector2f centerOrbitPosition;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orbitRadius = 0.0f;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angularVelocity = 0.0f;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currentAngle = 0.0f;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8556840" y="419040"/>
            <a:ext cx="26424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4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690125" y="1153800"/>
            <a:ext cx="7553100" cy="40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Класс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Planet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36;g642320f223_0_58">
            <a:extLst>
              <a:ext uri="{FF2B5EF4-FFF2-40B4-BE49-F238E27FC236}">
                <a16:creationId xmlns:a16="http://schemas.microsoft.com/office/drawing/2014/main" id="{DB73134C-FA29-400E-83DF-E92CAF049CD3}"/>
              </a:ext>
            </a:extLst>
          </p:cNvPr>
          <p:cNvSpPr/>
          <p:nvPr/>
        </p:nvSpPr>
        <p:spPr>
          <a:xfrm>
            <a:off x="736920" y="1630620"/>
            <a:ext cx="7769160" cy="10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8AB5C-23D5-405A-9574-CDDCA1BD3B02}"/>
              </a:ext>
            </a:extLst>
          </p:cNvPr>
          <p:cNvSpPr txBox="1"/>
          <p:nvPr/>
        </p:nvSpPr>
        <p:spPr>
          <a:xfrm>
            <a:off x="3372284" y="6401880"/>
            <a:ext cx="3712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/>
              <a:t>* Форматирование конструктора изменено для удобочитаемости.</a:t>
            </a:r>
            <a:endParaRPr lang="en-US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5D694-B92F-47C6-B3B9-7B998BA14B4C}"/>
              </a:ext>
            </a:extLst>
          </p:cNvPr>
          <p:cNvSpPr txBox="1"/>
          <p:nvPr/>
        </p:nvSpPr>
        <p:spPr>
          <a:xfrm>
            <a:off x="736920" y="1618378"/>
            <a:ext cx="72486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::Planet(sf::Vector2f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centerOrbitPosition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orbitRadius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radius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angularVelocity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fileName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-&gt;orbitRadius =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orbitRadius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-&gt;centerOrbitPosition =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centerOrbitPosition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-&gt;angularVelocity =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angularVelocity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setRadius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radius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setPosition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centerOrbitPosition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setOrigin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getRadius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getRadius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texture.loadFromFile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fileName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"Texture 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wasn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\'t loaded."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exception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&amp; e)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cerr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e.what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setTexture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(&amp;texture);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ru-R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427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920" y="422280"/>
            <a:ext cx="1690200" cy="296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/>
          <p:nvPr/>
        </p:nvSpPr>
        <p:spPr>
          <a:xfrm>
            <a:off x="8556840" y="419040"/>
            <a:ext cx="264240" cy="27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solidFill>
                  <a:schemeClr val="dk1"/>
                </a:solidFill>
              </a:rPr>
              <a:t>5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2"/>
          <p:cNvSpPr/>
          <p:nvPr/>
        </p:nvSpPr>
        <p:spPr>
          <a:xfrm>
            <a:off x="690125" y="1153800"/>
            <a:ext cx="7553100" cy="40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Тема: </a:t>
            </a:r>
            <a:r>
              <a:rPr lang="ru-RU" sz="2000" b="1" dirty="0">
                <a:latin typeface="Calibri"/>
                <a:ea typeface="Calibri"/>
                <a:cs typeface="Calibri"/>
                <a:sym typeface="Calibri"/>
              </a:rPr>
              <a:t>Класс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Planet</a:t>
            </a:r>
            <a:r>
              <a:rPr lang="ru-RU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9440" y="447120"/>
            <a:ext cx="309240" cy="2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" y="998640"/>
            <a:ext cx="640080" cy="69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8640" y="437400"/>
            <a:ext cx="309240" cy="2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/>
          <p:nvPr/>
        </p:nvSpPr>
        <p:spPr>
          <a:xfrm>
            <a:off x="7701840" y="6388200"/>
            <a:ext cx="900360" cy="2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-RU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inginirium.ru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3600" y="6606360"/>
            <a:ext cx="672480" cy="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53320" y="6401880"/>
            <a:ext cx="227160" cy="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3E4A3F-3CEB-4532-9480-6F9361592460}"/>
              </a:ext>
            </a:extLst>
          </p:cNvPr>
          <p:cNvSpPr txBox="1"/>
          <p:nvPr/>
        </p:nvSpPr>
        <p:spPr>
          <a:xfrm>
            <a:off x="1571075" y="3233898"/>
            <a:ext cx="5791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Planet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::setAngularVelocity(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angularVelocity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ru-RU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-&gt;angularVelocity =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angularVelocity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63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20618</TotalTime>
  <Words>1715</Words>
  <Application>Microsoft Office PowerPoint</Application>
  <PresentationFormat>Экран (4:3)</PresentationFormat>
  <Paragraphs>325</Paragraphs>
  <Slides>35</Slides>
  <Notes>35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 Priyomko</dc:creator>
  <cp:lastModifiedBy>User</cp:lastModifiedBy>
  <cp:revision>174</cp:revision>
  <dcterms:created xsi:type="dcterms:W3CDTF">2020-01-18T08:52:17Z</dcterms:created>
  <dcterms:modified xsi:type="dcterms:W3CDTF">2023-03-02T14:19:57Z</dcterms:modified>
</cp:coreProperties>
</file>